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4"/>
  </p:sldMasterIdLst>
  <p:sldIdLst>
    <p:sldId id="257" r:id="rId5"/>
    <p:sldId id="258" r:id="rId6"/>
    <p:sldId id="259" r:id="rId7"/>
    <p:sldId id="260"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ji S" userId="02c8e9f5dd5f97d5" providerId="LiveId" clId="{E75D62D6-2E5D-4C04-83DD-B6FBD8DBDA94}"/>
    <pc:docChg chg="custSel addSld modSld">
      <pc:chgData name="Ramji S" userId="02c8e9f5dd5f97d5" providerId="LiveId" clId="{E75D62D6-2E5D-4C04-83DD-B6FBD8DBDA94}" dt="2024-02-08T16:11:45.882" v="341" actId="14100"/>
      <pc:docMkLst>
        <pc:docMk/>
      </pc:docMkLst>
      <pc:sldChg chg="modSp mod">
        <pc:chgData name="Ramji S" userId="02c8e9f5dd5f97d5" providerId="LiveId" clId="{E75D62D6-2E5D-4C04-83DD-B6FBD8DBDA94}" dt="2024-02-08T16:09:42.640" v="274" actId="27636"/>
        <pc:sldMkLst>
          <pc:docMk/>
          <pc:sldMk cId="191714609" sldId="258"/>
        </pc:sldMkLst>
        <pc:spChg chg="mod">
          <ac:chgData name="Ramji S" userId="02c8e9f5dd5f97d5" providerId="LiveId" clId="{E75D62D6-2E5D-4C04-83DD-B6FBD8DBDA94}" dt="2024-02-08T16:09:42.640" v="274" actId="27636"/>
          <ac:spMkLst>
            <pc:docMk/>
            <pc:sldMk cId="191714609" sldId="258"/>
            <ac:spMk id="2" creationId="{9AB2EA78-AEB3-469B-9025-3B17201A457B}"/>
          </ac:spMkLst>
        </pc:spChg>
      </pc:sldChg>
      <pc:sldChg chg="modSp mod">
        <pc:chgData name="Ramji S" userId="02c8e9f5dd5f97d5" providerId="LiveId" clId="{E75D62D6-2E5D-4C04-83DD-B6FBD8DBDA94}" dt="2024-02-08T16:10:10.054" v="294" actId="115"/>
        <pc:sldMkLst>
          <pc:docMk/>
          <pc:sldMk cId="43356035" sldId="259"/>
        </pc:sldMkLst>
        <pc:spChg chg="mod">
          <ac:chgData name="Ramji S" userId="02c8e9f5dd5f97d5" providerId="LiveId" clId="{E75D62D6-2E5D-4C04-83DD-B6FBD8DBDA94}" dt="2024-02-08T16:10:10.054" v="294" actId="115"/>
          <ac:spMkLst>
            <pc:docMk/>
            <pc:sldMk cId="43356035" sldId="259"/>
            <ac:spMk id="2" creationId="{24D41498-A6DA-7031-F920-D53D88944DAF}"/>
          </ac:spMkLst>
        </pc:spChg>
      </pc:sldChg>
      <pc:sldChg chg="modSp mod">
        <pc:chgData name="Ramji S" userId="02c8e9f5dd5f97d5" providerId="LiveId" clId="{E75D62D6-2E5D-4C04-83DD-B6FBD8DBDA94}" dt="2024-02-08T16:10:49.736" v="314" actId="14100"/>
        <pc:sldMkLst>
          <pc:docMk/>
          <pc:sldMk cId="3446044737" sldId="260"/>
        </pc:sldMkLst>
        <pc:spChg chg="mod">
          <ac:chgData name="Ramji S" userId="02c8e9f5dd5f97d5" providerId="LiveId" clId="{E75D62D6-2E5D-4C04-83DD-B6FBD8DBDA94}" dt="2024-02-08T16:10:46.598" v="313" actId="115"/>
          <ac:spMkLst>
            <pc:docMk/>
            <pc:sldMk cId="3446044737" sldId="260"/>
            <ac:spMk id="2" creationId="{E4FE784B-6A08-F87F-D4BF-95786B9F16AA}"/>
          </ac:spMkLst>
        </pc:spChg>
        <pc:picChg chg="mod">
          <ac:chgData name="Ramji S" userId="02c8e9f5dd5f97d5" providerId="LiveId" clId="{E75D62D6-2E5D-4C04-83DD-B6FBD8DBDA94}" dt="2024-02-08T16:10:49.736" v="314" actId="14100"/>
          <ac:picMkLst>
            <pc:docMk/>
            <pc:sldMk cId="3446044737" sldId="260"/>
            <ac:picMk id="5" creationId="{0B9E5668-4112-D9FC-37CC-913F9C1983E1}"/>
          </ac:picMkLst>
        </pc:picChg>
      </pc:sldChg>
      <pc:sldChg chg="addSp delSp modSp add mod">
        <pc:chgData name="Ramji S" userId="02c8e9f5dd5f97d5" providerId="LiveId" clId="{E75D62D6-2E5D-4C04-83DD-B6FBD8DBDA94}" dt="2024-02-08T16:11:45.882" v="341" actId="14100"/>
        <pc:sldMkLst>
          <pc:docMk/>
          <pc:sldMk cId="3617459919" sldId="261"/>
        </pc:sldMkLst>
        <pc:spChg chg="mod">
          <ac:chgData name="Ramji S" userId="02c8e9f5dd5f97d5" providerId="LiveId" clId="{E75D62D6-2E5D-4C04-83DD-B6FBD8DBDA94}" dt="2024-02-08T16:11:43.089" v="340" actId="20577"/>
          <ac:spMkLst>
            <pc:docMk/>
            <pc:sldMk cId="3617459919" sldId="261"/>
            <ac:spMk id="2" creationId="{EA3A6DC2-8EA2-7A63-EF32-9A9F8D12CB60}"/>
          </ac:spMkLst>
        </pc:spChg>
        <pc:picChg chg="add mod">
          <ac:chgData name="Ramji S" userId="02c8e9f5dd5f97d5" providerId="LiveId" clId="{E75D62D6-2E5D-4C04-83DD-B6FBD8DBDA94}" dt="2024-02-08T16:11:45.882" v="341" actId="14100"/>
          <ac:picMkLst>
            <pc:docMk/>
            <pc:sldMk cId="3617459919" sldId="261"/>
            <ac:picMk id="4" creationId="{E5A249D6-BCAE-E355-A174-B6B31970CC3D}"/>
          </ac:picMkLst>
        </pc:picChg>
        <pc:picChg chg="del">
          <ac:chgData name="Ramji S" userId="02c8e9f5dd5f97d5" providerId="LiveId" clId="{E75D62D6-2E5D-4C04-83DD-B6FBD8DBDA94}" dt="2024-02-08T15:53:36.439" v="242" actId="478"/>
          <ac:picMkLst>
            <pc:docMk/>
            <pc:sldMk cId="3617459919" sldId="261"/>
            <ac:picMk id="5" creationId="{D200BBD1-A33A-2BEB-5664-A9D9C55837A6}"/>
          </ac:picMkLst>
        </pc:picChg>
      </pc:sldChg>
    </pc:docChg>
  </pc:docChgLst>
</pc:chgInfo>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2/8/2024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2/8/2024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2/8/2024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2/8/2024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2/8/2024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2/8/2024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2/8/2024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2/8/2024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2/8/2024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2/8/2024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2/8/2024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2/8/2024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Weather Analysis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2400" dirty="0">
                <a:solidFill>
                  <a:schemeClr val="tx1">
                    <a:lumMod val="85000"/>
                    <a:lumOff val="15000"/>
                  </a:schemeClr>
                </a:solidFill>
              </a:rPr>
              <a:t>Ramji S</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59130" y="438150"/>
            <a:ext cx="10058400" cy="3086099"/>
          </a:xfrm>
        </p:spPr>
        <p:txBody>
          <a:bodyPr anchor="ctr">
            <a:normAutofit fontScale="90000"/>
          </a:bodyPr>
          <a:lstStyle/>
          <a:p>
            <a:pPr lvl="0"/>
            <a:r>
              <a:rPr lang="en-US" sz="2400" b="1" i="1" u="sng" dirty="0">
                <a:solidFill>
                  <a:srgbClr val="FFFFFF"/>
                </a:solidFill>
              </a:rPr>
              <a:t>City Distribution : </a:t>
            </a:r>
            <a:br>
              <a:rPr lang="en-US" sz="2400" b="1" i="1" u="sng" dirty="0">
                <a:solidFill>
                  <a:srgbClr val="FFFFFF"/>
                </a:solidFill>
              </a:rPr>
            </a:br>
            <a:br>
              <a:rPr lang="en-US" sz="2400" b="1" i="1" u="sng" dirty="0">
                <a:solidFill>
                  <a:srgbClr val="FFFFFF"/>
                </a:solidFill>
              </a:rPr>
            </a:br>
            <a:r>
              <a:rPr lang="en-US" sz="2400" i="1" dirty="0">
                <a:solidFill>
                  <a:srgbClr val="FFFFFF"/>
                </a:solidFill>
              </a:rPr>
              <a:t>As per the Given dataset it covers the Temperature, Humidity and Wind Speed Analysis of US ,Canada, Israel Cities </a:t>
            </a:r>
            <a:br>
              <a:rPr lang="en-US" sz="2400" i="1" dirty="0">
                <a:solidFill>
                  <a:srgbClr val="FFFFFF"/>
                </a:solidFill>
              </a:rPr>
            </a:br>
            <a:br>
              <a:rPr lang="en-US" sz="2400" i="1" dirty="0">
                <a:solidFill>
                  <a:srgbClr val="FFFFFF"/>
                </a:solidFill>
              </a:rPr>
            </a:br>
            <a:r>
              <a:rPr lang="en-US" sz="2400" i="1" dirty="0">
                <a:solidFill>
                  <a:srgbClr val="FFFFFF"/>
                </a:solidFill>
              </a:rPr>
              <a:t>Bubble Cities are the Spread of location  in the world map </a:t>
            </a:r>
            <a:br>
              <a:rPr lang="en-US" sz="2400" i="1" dirty="0">
                <a:solidFill>
                  <a:srgbClr val="FFFFFF"/>
                </a:solidFill>
              </a:rPr>
            </a:br>
            <a:br>
              <a:rPr lang="en-US" sz="2400" i="1" dirty="0">
                <a:solidFill>
                  <a:srgbClr val="FFFFFF"/>
                </a:solidFill>
              </a:rPr>
            </a:br>
            <a:r>
              <a:rPr lang="en-US" sz="2400" i="1" dirty="0">
                <a:solidFill>
                  <a:srgbClr val="FFFFFF"/>
                </a:solidFill>
              </a:rPr>
              <a:t>Mostly USA cities, followed by Canada and Israel Cities .</a:t>
            </a:r>
            <a:br>
              <a:rPr lang="en-US" sz="2400" i="1" dirty="0">
                <a:solidFill>
                  <a:srgbClr val="FFFFFF"/>
                </a:solidFill>
              </a:rPr>
            </a:br>
            <a:br>
              <a:rPr lang="en-US" sz="2400" i="1" dirty="0">
                <a:solidFill>
                  <a:srgbClr val="FFFFFF"/>
                </a:solidFill>
              </a:rPr>
            </a:br>
            <a:endParaRPr lang="en-US" sz="2400"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a:extLst>
              <a:ext uri="{FF2B5EF4-FFF2-40B4-BE49-F238E27FC236}">
                <a16:creationId xmlns:a16="http://schemas.microsoft.com/office/drawing/2014/main" id="{1E0ECA7E-1BAD-0FC2-8193-BED1B4418693}"/>
              </a:ext>
            </a:extLst>
          </p:cNvPr>
          <p:cNvPicPr>
            <a:picLocks noChangeAspect="1"/>
          </p:cNvPicPr>
          <p:nvPr/>
        </p:nvPicPr>
        <p:blipFill>
          <a:blip r:embed="rId2"/>
          <a:stretch>
            <a:fillRect/>
          </a:stretch>
        </p:blipFill>
        <p:spPr>
          <a:xfrm>
            <a:off x="3384804" y="3019235"/>
            <a:ext cx="5048250" cy="2978277"/>
          </a:xfrm>
          <a:prstGeom prst="rect">
            <a:avLst/>
          </a:prstGeom>
        </p:spPr>
      </p:pic>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56A1F63-0315-E25B-3B82-E3664CCD5AD5}"/>
            </a:ext>
          </a:extLst>
        </p:cNvPr>
        <p:cNvGrpSpPr/>
        <p:nvPr/>
      </p:nvGrpSpPr>
      <p:grpSpPr>
        <a:xfrm>
          <a:off x="0" y="0"/>
          <a:ext cx="0" cy="0"/>
          <a:chOff x="0" y="0"/>
          <a:chExt cx="0" cy="0"/>
        </a:xfrm>
      </p:grpSpPr>
      <p:sp>
        <p:nvSpPr>
          <p:cNvPr id="47" name="Rectangle 46">
            <a:extLst>
              <a:ext uri="{FF2B5EF4-FFF2-40B4-BE49-F238E27FC236}">
                <a16:creationId xmlns:a16="http://schemas.microsoft.com/office/drawing/2014/main" id="{595711D8-83C7-4DB2-A6E5-BEC2403307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D41498-A6DA-7031-F920-D53D88944DAF}"/>
              </a:ext>
            </a:extLst>
          </p:cNvPr>
          <p:cNvSpPr>
            <a:spLocks noGrp="1"/>
          </p:cNvSpPr>
          <p:nvPr>
            <p:ph type="ctrTitle"/>
          </p:nvPr>
        </p:nvSpPr>
        <p:spPr>
          <a:xfrm>
            <a:off x="659130" y="361950"/>
            <a:ext cx="10058400" cy="3162299"/>
          </a:xfrm>
        </p:spPr>
        <p:txBody>
          <a:bodyPr anchor="ctr">
            <a:normAutofit/>
          </a:bodyPr>
          <a:lstStyle/>
          <a:p>
            <a:pPr lvl="0"/>
            <a:r>
              <a:rPr lang="en-US" sz="2400" b="1" i="1" u="sng" dirty="0">
                <a:solidFill>
                  <a:srgbClr val="FFFFFF"/>
                </a:solidFill>
              </a:rPr>
              <a:t>Humidity Part:</a:t>
            </a:r>
            <a:br>
              <a:rPr lang="en-US" sz="2400" i="1" dirty="0">
                <a:solidFill>
                  <a:srgbClr val="FFFFFF"/>
                </a:solidFill>
              </a:rPr>
            </a:br>
            <a:br>
              <a:rPr lang="en-US" sz="2400" i="1" dirty="0">
                <a:solidFill>
                  <a:srgbClr val="FFFFFF"/>
                </a:solidFill>
              </a:rPr>
            </a:br>
            <a:r>
              <a:rPr lang="en-US" sz="2400" i="1" dirty="0">
                <a:solidFill>
                  <a:srgbClr val="FFFFFF"/>
                </a:solidFill>
              </a:rPr>
              <a:t>As per the Humidity Analysis ,Israel has higher humidity when compared with USA and Canada cities .</a:t>
            </a:r>
            <a:br>
              <a:rPr lang="en-US" sz="2400" i="1" dirty="0">
                <a:solidFill>
                  <a:srgbClr val="FFFFFF"/>
                </a:solidFill>
              </a:rPr>
            </a:br>
            <a:br>
              <a:rPr lang="en-US" sz="2400" i="1" dirty="0">
                <a:solidFill>
                  <a:srgbClr val="FFFFFF"/>
                </a:solidFill>
              </a:rPr>
            </a:br>
            <a:r>
              <a:rPr lang="en-US" sz="2400" i="1" dirty="0">
                <a:solidFill>
                  <a:srgbClr val="FFFFFF"/>
                </a:solidFill>
              </a:rPr>
              <a:t>Reason may be major coverage of zones in Coastal cities has higher humidity than the non coastal cities due to sea breeze impact.</a:t>
            </a:r>
            <a:br>
              <a:rPr lang="en-US" sz="2400" i="1" dirty="0">
                <a:solidFill>
                  <a:srgbClr val="FFFFFF"/>
                </a:solidFill>
              </a:rPr>
            </a:br>
            <a:br>
              <a:rPr lang="en-US" sz="2400" i="1" dirty="0">
                <a:solidFill>
                  <a:srgbClr val="FFFFFF"/>
                </a:solidFill>
              </a:rPr>
            </a:br>
            <a:endParaRPr lang="en-US" sz="2400" i="1" dirty="0">
              <a:solidFill>
                <a:srgbClr val="FFFFFF"/>
              </a:solidFill>
            </a:endParaRPr>
          </a:p>
        </p:txBody>
      </p:sp>
      <p:sp>
        <p:nvSpPr>
          <p:cNvPr id="49" name="Rectangle 48">
            <a:extLst>
              <a:ext uri="{FF2B5EF4-FFF2-40B4-BE49-F238E27FC236}">
                <a16:creationId xmlns:a16="http://schemas.microsoft.com/office/drawing/2014/main" id="{03130E1E-A8CA-BDE5-939F-23EE37D12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FADBC351-02AC-CDF7-0528-C405448B7782}"/>
              </a:ext>
            </a:extLst>
          </p:cNvPr>
          <p:cNvPicPr>
            <a:picLocks noChangeAspect="1"/>
          </p:cNvPicPr>
          <p:nvPr/>
        </p:nvPicPr>
        <p:blipFill>
          <a:blip r:embed="rId2"/>
          <a:stretch>
            <a:fillRect/>
          </a:stretch>
        </p:blipFill>
        <p:spPr>
          <a:xfrm>
            <a:off x="2057400" y="3238144"/>
            <a:ext cx="7791450" cy="3257906"/>
          </a:xfrm>
          <a:prstGeom prst="rect">
            <a:avLst/>
          </a:prstGeom>
        </p:spPr>
      </p:pic>
    </p:spTree>
    <p:extLst>
      <p:ext uri="{BB962C8B-B14F-4D97-AF65-F5344CB8AC3E}">
        <p14:creationId xmlns:p14="http://schemas.microsoft.com/office/powerpoint/2010/main" val="43356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225374A-803B-C69F-4E75-67092880DA8C}"/>
            </a:ext>
          </a:extLst>
        </p:cNvPr>
        <p:cNvGrpSpPr/>
        <p:nvPr/>
      </p:nvGrpSpPr>
      <p:grpSpPr>
        <a:xfrm>
          <a:off x="0" y="0"/>
          <a:ext cx="0" cy="0"/>
          <a:chOff x="0" y="0"/>
          <a:chExt cx="0" cy="0"/>
        </a:xfrm>
      </p:grpSpPr>
      <p:sp>
        <p:nvSpPr>
          <p:cNvPr id="47" name="Rectangle 46">
            <a:extLst>
              <a:ext uri="{FF2B5EF4-FFF2-40B4-BE49-F238E27FC236}">
                <a16:creationId xmlns:a16="http://schemas.microsoft.com/office/drawing/2014/main" id="{4F6AEE41-10FF-3A43-ED93-E296681F25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FE784B-6A08-F87F-D4BF-95786B9F16AA}"/>
              </a:ext>
            </a:extLst>
          </p:cNvPr>
          <p:cNvSpPr>
            <a:spLocks noGrp="1"/>
          </p:cNvSpPr>
          <p:nvPr>
            <p:ph type="ctrTitle"/>
          </p:nvPr>
        </p:nvSpPr>
        <p:spPr>
          <a:xfrm>
            <a:off x="659130" y="361950"/>
            <a:ext cx="10058400" cy="3162299"/>
          </a:xfrm>
        </p:spPr>
        <p:txBody>
          <a:bodyPr anchor="ctr">
            <a:normAutofit/>
          </a:bodyPr>
          <a:lstStyle/>
          <a:p>
            <a:pPr lvl="0"/>
            <a:r>
              <a:rPr lang="en-US" sz="2400" b="1" i="1" u="sng" dirty="0">
                <a:solidFill>
                  <a:srgbClr val="FFFFFF"/>
                </a:solidFill>
              </a:rPr>
              <a:t>Wind Analysis:</a:t>
            </a:r>
            <a:br>
              <a:rPr lang="en-US" sz="2400" i="1" dirty="0">
                <a:solidFill>
                  <a:srgbClr val="FFFFFF"/>
                </a:solidFill>
              </a:rPr>
            </a:br>
            <a:br>
              <a:rPr lang="en-US" sz="2400" i="1" dirty="0">
                <a:solidFill>
                  <a:srgbClr val="FFFFFF"/>
                </a:solidFill>
              </a:rPr>
            </a:br>
            <a:r>
              <a:rPr lang="en-US" sz="2400" i="1" dirty="0">
                <a:solidFill>
                  <a:srgbClr val="FFFFFF"/>
                </a:solidFill>
              </a:rPr>
              <a:t>As per the Wind Analysis ,We can able to see wind impact in Atlantic ocean which is nearer to </a:t>
            </a:r>
            <a:r>
              <a:rPr lang="en-US" sz="2400" i="1" dirty="0" err="1">
                <a:solidFill>
                  <a:srgbClr val="FFFFFF"/>
                </a:solidFill>
              </a:rPr>
              <a:t>Perumada</a:t>
            </a:r>
            <a:r>
              <a:rPr lang="en-US" sz="2400" i="1" dirty="0">
                <a:solidFill>
                  <a:srgbClr val="FFFFFF"/>
                </a:solidFill>
              </a:rPr>
              <a:t> Triangle.</a:t>
            </a:r>
            <a:br>
              <a:rPr lang="en-US" sz="2400" i="1" dirty="0">
                <a:solidFill>
                  <a:srgbClr val="FFFFFF"/>
                </a:solidFill>
              </a:rPr>
            </a:br>
            <a:br>
              <a:rPr lang="en-US" sz="2400" i="1" dirty="0">
                <a:solidFill>
                  <a:srgbClr val="FFFFFF"/>
                </a:solidFill>
              </a:rPr>
            </a:br>
            <a:r>
              <a:rPr lang="en-US" sz="2400" i="1" dirty="0">
                <a:solidFill>
                  <a:srgbClr val="FFFFFF"/>
                </a:solidFill>
              </a:rPr>
              <a:t>Due to Atlantic pressures Wind speed and Wind direction is very dynamic in </a:t>
            </a:r>
            <a:r>
              <a:rPr lang="en-US" sz="2400" i="1" dirty="0" err="1">
                <a:solidFill>
                  <a:srgbClr val="FFFFFF"/>
                </a:solidFill>
              </a:rPr>
              <a:t>Perumada</a:t>
            </a:r>
            <a:r>
              <a:rPr lang="en-US" sz="2400" i="1" dirty="0">
                <a:solidFill>
                  <a:srgbClr val="FFFFFF"/>
                </a:solidFill>
              </a:rPr>
              <a:t> Triangle region.</a:t>
            </a:r>
            <a:br>
              <a:rPr lang="en-US" sz="2400" i="1" dirty="0">
                <a:solidFill>
                  <a:srgbClr val="FFFFFF"/>
                </a:solidFill>
              </a:rPr>
            </a:br>
            <a:endParaRPr lang="en-US" sz="2400" i="1" dirty="0">
              <a:solidFill>
                <a:srgbClr val="FFFFFF"/>
              </a:solidFill>
            </a:endParaRPr>
          </a:p>
        </p:txBody>
      </p:sp>
      <p:sp>
        <p:nvSpPr>
          <p:cNvPr id="49" name="Rectangle 48">
            <a:extLst>
              <a:ext uri="{FF2B5EF4-FFF2-40B4-BE49-F238E27FC236}">
                <a16:creationId xmlns:a16="http://schemas.microsoft.com/office/drawing/2014/main" id="{F1EE8A24-610E-FBBC-762E-B2ECCCADF0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a:extLst>
              <a:ext uri="{FF2B5EF4-FFF2-40B4-BE49-F238E27FC236}">
                <a16:creationId xmlns:a16="http://schemas.microsoft.com/office/drawing/2014/main" id="{0B9E5668-4112-D9FC-37CC-913F9C1983E1}"/>
              </a:ext>
            </a:extLst>
          </p:cNvPr>
          <p:cNvPicPr>
            <a:picLocks noChangeAspect="1"/>
          </p:cNvPicPr>
          <p:nvPr/>
        </p:nvPicPr>
        <p:blipFill>
          <a:blip r:embed="rId2"/>
          <a:stretch>
            <a:fillRect/>
          </a:stretch>
        </p:blipFill>
        <p:spPr>
          <a:xfrm>
            <a:off x="1952626" y="3333751"/>
            <a:ext cx="7810500" cy="3162299"/>
          </a:xfrm>
          <a:prstGeom prst="rect">
            <a:avLst/>
          </a:prstGeom>
        </p:spPr>
      </p:pic>
    </p:spTree>
    <p:extLst>
      <p:ext uri="{BB962C8B-B14F-4D97-AF65-F5344CB8AC3E}">
        <p14:creationId xmlns:p14="http://schemas.microsoft.com/office/powerpoint/2010/main" val="3446044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6A1E0F2-4334-032D-4140-7955710CA382}"/>
            </a:ext>
          </a:extLst>
        </p:cNvPr>
        <p:cNvGrpSpPr/>
        <p:nvPr/>
      </p:nvGrpSpPr>
      <p:grpSpPr>
        <a:xfrm>
          <a:off x="0" y="0"/>
          <a:ext cx="0" cy="0"/>
          <a:chOff x="0" y="0"/>
          <a:chExt cx="0" cy="0"/>
        </a:xfrm>
      </p:grpSpPr>
      <p:sp>
        <p:nvSpPr>
          <p:cNvPr id="47" name="Rectangle 46">
            <a:extLst>
              <a:ext uri="{FF2B5EF4-FFF2-40B4-BE49-F238E27FC236}">
                <a16:creationId xmlns:a16="http://schemas.microsoft.com/office/drawing/2014/main" id="{5479D681-9E5F-33F0-D5E9-CCF513A433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3A6DC2-8EA2-7A63-EF32-9A9F8D12CB60}"/>
              </a:ext>
            </a:extLst>
          </p:cNvPr>
          <p:cNvSpPr>
            <a:spLocks noGrp="1"/>
          </p:cNvSpPr>
          <p:nvPr>
            <p:ph type="ctrTitle"/>
          </p:nvPr>
        </p:nvSpPr>
        <p:spPr>
          <a:xfrm>
            <a:off x="659130" y="361950"/>
            <a:ext cx="10058400" cy="3162299"/>
          </a:xfrm>
        </p:spPr>
        <p:txBody>
          <a:bodyPr anchor="ctr">
            <a:normAutofit/>
          </a:bodyPr>
          <a:lstStyle/>
          <a:p>
            <a:pPr lvl="0"/>
            <a:r>
              <a:rPr lang="en-US" sz="2400" b="1" i="1" u="sng" dirty="0">
                <a:solidFill>
                  <a:srgbClr val="FFFFFF"/>
                </a:solidFill>
              </a:rPr>
              <a:t>Temperature Trend:</a:t>
            </a:r>
            <a:br>
              <a:rPr lang="en-US" sz="2400" b="1" i="1" u="sng" dirty="0">
                <a:solidFill>
                  <a:srgbClr val="FFFFFF"/>
                </a:solidFill>
              </a:rPr>
            </a:br>
            <a:br>
              <a:rPr lang="en-US" sz="2400" i="1" dirty="0">
                <a:solidFill>
                  <a:srgbClr val="FFFFFF"/>
                </a:solidFill>
              </a:rPr>
            </a:br>
            <a:r>
              <a:rPr lang="en-US" sz="2400" i="1" dirty="0">
                <a:solidFill>
                  <a:srgbClr val="FFFFFF"/>
                </a:solidFill>
              </a:rPr>
              <a:t>From the given chart we can able to see </a:t>
            </a:r>
            <a:r>
              <a:rPr lang="en-US" sz="2400" i="1" dirty="0" err="1">
                <a:solidFill>
                  <a:srgbClr val="FFFFFF"/>
                </a:solidFill>
              </a:rPr>
              <a:t>eventhough</a:t>
            </a:r>
            <a:r>
              <a:rPr lang="en-US" sz="2400" i="1" dirty="0">
                <a:solidFill>
                  <a:srgbClr val="FFFFFF"/>
                </a:solidFill>
              </a:rPr>
              <a:t> many natural &amp; man-made factors which affected the Global Climate &amp; weather ,temperature in the particular region remains as a wave trend from 2013 to 2017.</a:t>
            </a:r>
            <a:br>
              <a:rPr lang="en-US" sz="2400" i="1" dirty="0">
                <a:solidFill>
                  <a:srgbClr val="FFFFFF"/>
                </a:solidFill>
              </a:rPr>
            </a:br>
            <a:br>
              <a:rPr lang="en-US" sz="2400" i="1" dirty="0">
                <a:solidFill>
                  <a:srgbClr val="FFFFFF"/>
                </a:solidFill>
              </a:rPr>
            </a:br>
            <a:endParaRPr lang="en-US" sz="2400" i="1" dirty="0">
              <a:solidFill>
                <a:srgbClr val="FFFFFF"/>
              </a:solidFill>
            </a:endParaRPr>
          </a:p>
        </p:txBody>
      </p:sp>
      <p:sp>
        <p:nvSpPr>
          <p:cNvPr id="49" name="Rectangle 48">
            <a:extLst>
              <a:ext uri="{FF2B5EF4-FFF2-40B4-BE49-F238E27FC236}">
                <a16:creationId xmlns:a16="http://schemas.microsoft.com/office/drawing/2014/main" id="{B497A16E-6B97-F302-6A3E-9E3E2C788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E5A249D6-BCAE-E355-A174-B6B31970CC3D}"/>
              </a:ext>
            </a:extLst>
          </p:cNvPr>
          <p:cNvPicPr>
            <a:picLocks noChangeAspect="1"/>
          </p:cNvPicPr>
          <p:nvPr/>
        </p:nvPicPr>
        <p:blipFill>
          <a:blip r:embed="rId2"/>
          <a:stretch>
            <a:fillRect/>
          </a:stretch>
        </p:blipFill>
        <p:spPr>
          <a:xfrm>
            <a:off x="1647227" y="2905124"/>
            <a:ext cx="8573696" cy="3343275"/>
          </a:xfrm>
          <a:prstGeom prst="rect">
            <a:avLst/>
          </a:prstGeom>
        </p:spPr>
      </p:pic>
    </p:spTree>
    <p:extLst>
      <p:ext uri="{BB962C8B-B14F-4D97-AF65-F5344CB8AC3E}">
        <p14:creationId xmlns:p14="http://schemas.microsoft.com/office/powerpoint/2010/main" val="3617459919"/>
      </p:ext>
    </p:extLst>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80AA9D2D-EE59-4148-A11E-A51EEE828B28}" vid="{AEAFD717-D3C8-4034-8F7E-D5220B0CCEB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2.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{F5FDC171-A169-4EC5-8B88-C07DD83BBD84}tf56160789_win32</Template>
  <TotalTime>59</TotalTime>
  <Words>203</Words>
  <Application>Microsoft Office PowerPoint</Application>
  <PresentationFormat>Widescreen</PresentationFormat>
  <Paragraphs>6</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Bookman Old Style</vt:lpstr>
      <vt:lpstr>Calibri</vt:lpstr>
      <vt:lpstr>Franklin Gothic Book</vt:lpstr>
      <vt:lpstr>Custom</vt:lpstr>
      <vt:lpstr>Weather Analysis</vt:lpstr>
      <vt:lpstr>City Distribution :   As per the Given dataset it covers the Temperature, Humidity and Wind Speed Analysis of US ,Canada, Israel Cities   Bubble Cities are the Spread of location  in the world map   Mostly USA cities, followed by Canada and Israel Cities .  </vt:lpstr>
      <vt:lpstr>Humidity Part:  As per the Humidity Analysis ,Israel has higher humidity when compared with USA and Canada cities .  Reason may be major coverage of zones in Coastal cities has higher humidity than the non coastal cities due to sea breeze impact.  </vt:lpstr>
      <vt:lpstr>Wind Analysis:  As per the Wind Analysis ,We can able to see wind impact in Atlantic ocean which is nearer to Perumada Triangle.  Due to Atlantic pressures Wind speed and Wind direction is very dynamic in Perumada Triangle region. </vt:lpstr>
      <vt:lpstr>Temperature Trend:  From the given chart we can able to see eventhough many natural &amp; man-made factors which affected the Global Climate &amp; weather ,temperature in the particular region remains as a wave trend from 2013 to 2017.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Weather Analysis</dc:title>
  <dc:creator>Ramji S</dc:creator>
  <cp:lastModifiedBy>Ramji S</cp:lastModifiedBy>
  <cp:revision>1</cp:revision>
  <dcterms:created xsi:type="dcterms:W3CDTF">2024-02-08T15:35:52Z</dcterms:created>
  <dcterms:modified xsi:type="dcterms:W3CDTF">2024-02-08T16:35:38Z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